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</p:sldIdLst>
  <p:sldSz cx="18288000" cy="10287000"/>
  <p:notesSz cx="6858000" cy="9144000"/>
  <p:embeddedFontLst>
    <p:embeddedFont>
      <p:font typeface="Arimo" charset="1" panose="020B0604020202020204"/>
      <p:regular r:id="rId9"/>
    </p:embeddedFont>
    <p:embeddedFont>
      <p:font typeface="Rubik Bold" charset="1" panose="00000000000000000000"/>
      <p:regular r:id="rId10"/>
    </p:embeddedFont>
    <p:embeddedFont>
      <p:font typeface="Rubik" charset="1" panose="00000000000000000000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9.png" Type="http://schemas.openxmlformats.org/officeDocument/2006/relationships/image"/><Relationship Id="rId2" Target="../media/image1.png" Type="http://schemas.openxmlformats.org/officeDocument/2006/relationships/image"/><Relationship Id="rId3" Target="https://elh.nhs.wales/guidelines/guidelines-pages/royal-marsden-manual-of-clinical-and-cancer-nursing-procedures-10th-edition/" TargetMode="External" Type="http://schemas.openxmlformats.org/officeDocument/2006/relationships/hyperlink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png" Type="http://schemas.openxmlformats.org/officeDocument/2006/relationships/image"/><Relationship Id="rId9" Target="../media/image7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https://elh.nhs.wales/guidelines/guidelines-pages/great-ormond-street-hospital-manual/" TargetMode="External" Type="http://schemas.openxmlformats.org/officeDocument/2006/relationships/hyperlink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5.png" Type="http://schemas.openxmlformats.org/officeDocument/2006/relationships/image"/><Relationship Id="rId5" Target="../media/image6.png" Type="http://schemas.openxmlformats.org/officeDocument/2006/relationships/image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../media/image10.jpeg" Type="http://schemas.openxmlformats.org/officeDocument/2006/relationships/image"/><Relationship Id="rId9" Target="../media/image11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.png" Type="http://schemas.openxmlformats.org/officeDocument/2006/relationships/image"/><Relationship Id="rId11" Target="../media/image4.svg" Type="http://schemas.openxmlformats.org/officeDocument/2006/relationships/image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12.png" Type="http://schemas.openxmlformats.org/officeDocument/2006/relationships/image"/><Relationship Id="rId5" Target="../media/image13.png" Type="http://schemas.openxmlformats.org/officeDocument/2006/relationships/image"/><Relationship Id="rId6" Target="../media/image14.png" Type="http://schemas.openxmlformats.org/officeDocument/2006/relationships/image"/><Relationship Id="rId7" Target="../media/image15.png" Type="http://schemas.openxmlformats.org/officeDocument/2006/relationships/image"/><Relationship Id="rId8" Target="https://elh.nhs.wales/sign-in/nhs-wales-users/registration-process/" TargetMode="External" Type="http://schemas.openxmlformats.org/officeDocument/2006/relationships/hyperlink"/><Relationship Id="rId9" Target="../media/image6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661212" y="1542094"/>
            <a:ext cx="4589701" cy="5884232"/>
          </a:xfrm>
          <a:custGeom>
            <a:avLst/>
            <a:gdLst/>
            <a:ahLst/>
            <a:cxnLst/>
            <a:rect r="r" b="b" t="t" l="l"/>
            <a:pathLst>
              <a:path h="5884232" w="4589701">
                <a:moveTo>
                  <a:pt x="0" y="0"/>
                </a:moveTo>
                <a:lnTo>
                  <a:pt x="4589701" y="0"/>
                </a:lnTo>
                <a:lnTo>
                  <a:pt x="4589701" y="5884232"/>
                </a:lnTo>
                <a:lnTo>
                  <a:pt x="0" y="588423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100454" y="8637668"/>
            <a:ext cx="6596905" cy="6401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520"/>
              </a:lnSpc>
            </a:pPr>
            <a:r>
              <a:rPr lang="en-US" sz="1800" u="sng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  <a:hlinkClick r:id="rId3" tooltip="https://elh.nhs.wales/guidelines/guidelines-pages/royal-marsden-manual-of-clinical-and-cancer-nursing-procedures-10th-edition/"/>
              </a:rPr>
              <a:t>https://elh.nhs.wales/guidelines/guidelines-pages/royal-marsden-manual-of-clinical-and-cancer-nursing-procedures-10th-edition/</a:t>
            </a:r>
          </a:p>
        </p:txBody>
      </p:sp>
      <p:pic>
        <p:nvPicPr>
          <p:cNvPr name="Picture 4" id="4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 rot="0">
            <a:off x="10630048" y="3071234"/>
            <a:ext cx="5537718" cy="5537718"/>
          </a:xfrm>
          <a:prstGeom prst="rect">
            <a:avLst/>
          </a:prstGeom>
        </p:spPr>
      </p:pic>
      <p:sp>
        <p:nvSpPr>
          <p:cNvPr name="Freeform 5" id="5"/>
          <p:cNvSpPr/>
          <p:nvPr/>
        </p:nvSpPr>
        <p:spPr>
          <a:xfrm flipH="false" flipV="false" rot="0">
            <a:off x="9144000" y="-2392087"/>
            <a:ext cx="3555500" cy="3555500"/>
          </a:xfrm>
          <a:custGeom>
            <a:avLst/>
            <a:gdLst/>
            <a:ahLst/>
            <a:cxnLst/>
            <a:rect r="r" b="b" t="t" l="l"/>
            <a:pathLst>
              <a:path h="3555500" w="3555500">
                <a:moveTo>
                  <a:pt x="0" y="0"/>
                </a:moveTo>
                <a:lnTo>
                  <a:pt x="3555500" y="0"/>
                </a:lnTo>
                <a:lnTo>
                  <a:pt x="3555500" y="3555500"/>
                </a:lnTo>
                <a:lnTo>
                  <a:pt x="0" y="35555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336382" y="8570309"/>
            <a:ext cx="3555500" cy="3555500"/>
          </a:xfrm>
          <a:custGeom>
            <a:avLst/>
            <a:gdLst/>
            <a:ahLst/>
            <a:cxnLst/>
            <a:rect r="r" b="b" t="t" l="l"/>
            <a:pathLst>
              <a:path h="3555500" w="3555500">
                <a:moveTo>
                  <a:pt x="0" y="0"/>
                </a:moveTo>
                <a:lnTo>
                  <a:pt x="3555500" y="0"/>
                </a:lnTo>
                <a:lnTo>
                  <a:pt x="3555500" y="3555500"/>
                </a:lnTo>
                <a:lnTo>
                  <a:pt x="0" y="35555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2101176" y="7426326"/>
            <a:ext cx="3555500" cy="3555500"/>
          </a:xfrm>
          <a:custGeom>
            <a:avLst/>
            <a:gdLst/>
            <a:ahLst/>
            <a:cxnLst/>
            <a:rect r="r" b="b" t="t" l="l"/>
            <a:pathLst>
              <a:path h="3555500" w="3555500">
                <a:moveTo>
                  <a:pt x="0" y="0"/>
                </a:moveTo>
                <a:lnTo>
                  <a:pt x="3555500" y="0"/>
                </a:lnTo>
                <a:lnTo>
                  <a:pt x="3555500" y="3555500"/>
                </a:lnTo>
                <a:lnTo>
                  <a:pt x="0" y="35555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-620522" y="-2013406"/>
            <a:ext cx="3555500" cy="3555500"/>
          </a:xfrm>
          <a:custGeom>
            <a:avLst/>
            <a:gdLst/>
            <a:ahLst/>
            <a:cxnLst/>
            <a:rect r="r" b="b" t="t" l="l"/>
            <a:pathLst>
              <a:path h="3555500" w="3555500">
                <a:moveTo>
                  <a:pt x="0" y="0"/>
                </a:moveTo>
                <a:lnTo>
                  <a:pt x="3555500" y="0"/>
                </a:lnTo>
                <a:lnTo>
                  <a:pt x="3555500" y="3555500"/>
                </a:lnTo>
                <a:lnTo>
                  <a:pt x="0" y="35555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2355755" y="9277814"/>
            <a:ext cx="2632909" cy="971523"/>
          </a:xfrm>
          <a:custGeom>
            <a:avLst/>
            <a:gdLst/>
            <a:ahLst/>
            <a:cxnLst/>
            <a:rect r="r" b="b" t="t" l="l"/>
            <a:pathLst>
              <a:path h="971523" w="2632909">
                <a:moveTo>
                  <a:pt x="0" y="0"/>
                </a:moveTo>
                <a:lnTo>
                  <a:pt x="2632909" y="0"/>
                </a:lnTo>
                <a:lnTo>
                  <a:pt x="2632909" y="971523"/>
                </a:lnTo>
                <a:lnTo>
                  <a:pt x="0" y="97152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9460539" y="1503994"/>
            <a:ext cx="4606541" cy="585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62"/>
              </a:lnSpc>
              <a:spcBef>
                <a:spcPct val="0"/>
              </a:spcBef>
            </a:pPr>
            <a:r>
              <a:rPr lang="en-US" b="true" sz="1687">
                <a:solidFill>
                  <a:srgbClr val="325083"/>
                </a:solidFill>
                <a:latin typeface="Rubik Bold"/>
                <a:ea typeface="Rubik Bold"/>
                <a:cs typeface="Rubik Bold"/>
                <a:sym typeface="Rubik Bold"/>
              </a:rPr>
              <a:t>Mewngofnodwch trwy OpenAthens GIG Cymru neu o rwydwaith GIG Cymru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4315737" y="7819775"/>
            <a:ext cx="3671737" cy="1166541"/>
          </a:xfrm>
          <a:custGeom>
            <a:avLst/>
            <a:gdLst/>
            <a:ahLst/>
            <a:cxnLst/>
            <a:rect r="r" b="b" t="t" l="l"/>
            <a:pathLst>
              <a:path h="1166541" w="3671737">
                <a:moveTo>
                  <a:pt x="0" y="0"/>
                </a:moveTo>
                <a:lnTo>
                  <a:pt x="3671737" y="0"/>
                </a:lnTo>
                <a:lnTo>
                  <a:pt x="3671737" y="1166541"/>
                </a:lnTo>
                <a:lnTo>
                  <a:pt x="0" y="116654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239827">
            <a:off x="1561645" y="564359"/>
            <a:ext cx="8788836" cy="8788836"/>
          </a:xfrm>
          <a:custGeom>
            <a:avLst/>
            <a:gdLst/>
            <a:ahLst/>
            <a:cxnLst/>
            <a:rect r="r" b="b" t="t" l="l"/>
            <a:pathLst>
              <a:path h="8788836" w="8788836">
                <a:moveTo>
                  <a:pt x="0" y="0"/>
                </a:moveTo>
                <a:lnTo>
                  <a:pt x="8788836" y="0"/>
                </a:lnTo>
                <a:lnTo>
                  <a:pt x="8788836" y="8788836"/>
                </a:lnTo>
                <a:lnTo>
                  <a:pt x="0" y="878883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8451287" y="2280414"/>
            <a:ext cx="9836713" cy="1061796"/>
          </a:xfrm>
          <a:custGeom>
            <a:avLst/>
            <a:gdLst/>
            <a:ahLst/>
            <a:cxnLst/>
            <a:rect r="r" b="b" t="t" l="l"/>
            <a:pathLst>
              <a:path h="1061796" w="9836713">
                <a:moveTo>
                  <a:pt x="0" y="0"/>
                </a:moveTo>
                <a:lnTo>
                  <a:pt x="9836713" y="0"/>
                </a:lnTo>
                <a:lnTo>
                  <a:pt x="9836713" y="1061796"/>
                </a:lnTo>
                <a:lnTo>
                  <a:pt x="0" y="1061796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-45164" r="-57061" b="-263982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4122439" y="1503994"/>
            <a:ext cx="3991692" cy="585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62"/>
              </a:lnSpc>
              <a:spcBef>
                <a:spcPct val="0"/>
              </a:spcBef>
            </a:pPr>
            <a:r>
              <a:rPr lang="en-US" b="true" sz="1687">
                <a:solidFill>
                  <a:srgbClr val="000000"/>
                </a:solidFill>
                <a:latin typeface="Rubik Bold"/>
                <a:ea typeface="Rubik Bold"/>
                <a:cs typeface="Rubik Bold"/>
                <a:sym typeface="Rubik Bold"/>
              </a:rPr>
              <a:t>Access with NHS Wales OpenAthens or from the NHS Wales nework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144000" y="-2392087"/>
            <a:ext cx="3555500" cy="3555500"/>
          </a:xfrm>
          <a:custGeom>
            <a:avLst/>
            <a:gdLst/>
            <a:ahLst/>
            <a:cxnLst/>
            <a:rect r="r" b="b" t="t" l="l"/>
            <a:pathLst>
              <a:path h="3555500" w="3555500">
                <a:moveTo>
                  <a:pt x="0" y="0"/>
                </a:moveTo>
                <a:lnTo>
                  <a:pt x="3555500" y="0"/>
                </a:lnTo>
                <a:lnTo>
                  <a:pt x="3555500" y="3555500"/>
                </a:lnTo>
                <a:lnTo>
                  <a:pt x="0" y="35555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336382" y="8570309"/>
            <a:ext cx="3555500" cy="3555500"/>
          </a:xfrm>
          <a:custGeom>
            <a:avLst/>
            <a:gdLst/>
            <a:ahLst/>
            <a:cxnLst/>
            <a:rect r="r" b="b" t="t" l="l"/>
            <a:pathLst>
              <a:path h="3555500" w="3555500">
                <a:moveTo>
                  <a:pt x="0" y="0"/>
                </a:moveTo>
                <a:lnTo>
                  <a:pt x="3555500" y="0"/>
                </a:lnTo>
                <a:lnTo>
                  <a:pt x="3555500" y="3555500"/>
                </a:lnTo>
                <a:lnTo>
                  <a:pt x="0" y="35555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2101176" y="7426326"/>
            <a:ext cx="3555500" cy="3555500"/>
          </a:xfrm>
          <a:custGeom>
            <a:avLst/>
            <a:gdLst/>
            <a:ahLst/>
            <a:cxnLst/>
            <a:rect r="r" b="b" t="t" l="l"/>
            <a:pathLst>
              <a:path h="3555500" w="3555500">
                <a:moveTo>
                  <a:pt x="0" y="0"/>
                </a:moveTo>
                <a:lnTo>
                  <a:pt x="3555500" y="0"/>
                </a:lnTo>
                <a:lnTo>
                  <a:pt x="3555500" y="3555500"/>
                </a:lnTo>
                <a:lnTo>
                  <a:pt x="0" y="35555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620522" y="-2013406"/>
            <a:ext cx="3555500" cy="3555500"/>
          </a:xfrm>
          <a:custGeom>
            <a:avLst/>
            <a:gdLst/>
            <a:ahLst/>
            <a:cxnLst/>
            <a:rect r="r" b="b" t="t" l="l"/>
            <a:pathLst>
              <a:path h="3555500" w="3555500">
                <a:moveTo>
                  <a:pt x="0" y="0"/>
                </a:moveTo>
                <a:lnTo>
                  <a:pt x="3555500" y="0"/>
                </a:lnTo>
                <a:lnTo>
                  <a:pt x="3555500" y="3555500"/>
                </a:lnTo>
                <a:lnTo>
                  <a:pt x="0" y="35555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859596" y="8500554"/>
            <a:ext cx="2632909" cy="971523"/>
          </a:xfrm>
          <a:custGeom>
            <a:avLst/>
            <a:gdLst/>
            <a:ahLst/>
            <a:cxnLst/>
            <a:rect r="r" b="b" t="t" l="l"/>
            <a:pathLst>
              <a:path h="971523" w="2632909">
                <a:moveTo>
                  <a:pt x="0" y="0"/>
                </a:moveTo>
                <a:lnTo>
                  <a:pt x="2632909" y="0"/>
                </a:lnTo>
                <a:lnTo>
                  <a:pt x="2632909" y="971523"/>
                </a:lnTo>
                <a:lnTo>
                  <a:pt x="0" y="97152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9398463" y="1611313"/>
            <a:ext cx="4606541" cy="585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62"/>
              </a:lnSpc>
              <a:spcBef>
                <a:spcPct val="0"/>
              </a:spcBef>
            </a:pPr>
            <a:r>
              <a:rPr lang="en-US" b="true" sz="1687">
                <a:solidFill>
                  <a:srgbClr val="325083"/>
                </a:solidFill>
                <a:latin typeface="Rubik Bold"/>
                <a:ea typeface="Rubik Bold"/>
                <a:cs typeface="Rubik Bold"/>
                <a:sym typeface="Rubik Bold"/>
              </a:rPr>
              <a:t>Mewngofnodwch trwy OpenAthens GIG Cymru neu o rwydwaith GIG Cymru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4315737" y="7819775"/>
            <a:ext cx="3671737" cy="1166541"/>
          </a:xfrm>
          <a:custGeom>
            <a:avLst/>
            <a:gdLst/>
            <a:ahLst/>
            <a:cxnLst/>
            <a:rect r="r" b="b" t="t" l="l"/>
            <a:pathLst>
              <a:path h="1166541" w="3671737">
                <a:moveTo>
                  <a:pt x="0" y="0"/>
                </a:moveTo>
                <a:lnTo>
                  <a:pt x="3671737" y="0"/>
                </a:lnTo>
                <a:lnTo>
                  <a:pt x="3671737" y="1166541"/>
                </a:lnTo>
                <a:lnTo>
                  <a:pt x="0" y="116654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-239827">
            <a:off x="1646250" y="749082"/>
            <a:ext cx="8788836" cy="8788836"/>
          </a:xfrm>
          <a:custGeom>
            <a:avLst/>
            <a:gdLst/>
            <a:ahLst/>
            <a:cxnLst/>
            <a:rect r="r" b="b" t="t" l="l"/>
            <a:pathLst>
              <a:path h="8788836" w="8788836">
                <a:moveTo>
                  <a:pt x="0" y="0"/>
                </a:moveTo>
                <a:lnTo>
                  <a:pt x="8788836" y="0"/>
                </a:lnTo>
                <a:lnTo>
                  <a:pt x="8788836" y="8788836"/>
                </a:lnTo>
                <a:lnTo>
                  <a:pt x="0" y="878883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3759235" y="1649413"/>
            <a:ext cx="4562867" cy="5829898"/>
          </a:xfrm>
          <a:custGeom>
            <a:avLst/>
            <a:gdLst/>
            <a:ahLst/>
            <a:cxnLst/>
            <a:rect r="r" b="b" t="t" l="l"/>
            <a:pathLst>
              <a:path h="5829898" w="4562867">
                <a:moveTo>
                  <a:pt x="0" y="0"/>
                </a:moveTo>
                <a:lnTo>
                  <a:pt x="4562867" y="0"/>
                </a:lnTo>
                <a:lnTo>
                  <a:pt x="4562867" y="5829899"/>
                </a:lnTo>
                <a:lnTo>
                  <a:pt x="0" y="582989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4005004" y="1611313"/>
            <a:ext cx="3991692" cy="585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62"/>
              </a:lnSpc>
              <a:spcBef>
                <a:spcPct val="0"/>
              </a:spcBef>
            </a:pPr>
            <a:r>
              <a:rPr lang="en-US" b="true" sz="1687">
                <a:solidFill>
                  <a:srgbClr val="000000"/>
                </a:solidFill>
                <a:latin typeface="Rubik Bold"/>
                <a:ea typeface="Rubik Bold"/>
                <a:cs typeface="Rubik Bold"/>
                <a:sym typeface="Rubik Bold"/>
              </a:rPr>
              <a:t>Access with NHS Wales OpenAthens or from the NHS Wales nework</a:t>
            </a:r>
          </a:p>
        </p:txBody>
      </p:sp>
      <p:pic>
        <p:nvPicPr>
          <p:cNvPr name="Picture 12" id="12"/>
          <p:cNvPicPr>
            <a:picLocks noChangeAspect="true"/>
          </p:cNvPicPr>
          <p:nvPr/>
        </p:nvPicPr>
        <p:blipFill>
          <a:blip r:embed="rId9"/>
          <a:stretch>
            <a:fillRect/>
          </a:stretch>
        </p:blipFill>
        <p:spPr>
          <a:xfrm rot="0">
            <a:off x="10637140" y="1954570"/>
            <a:ext cx="6217355" cy="6217355"/>
          </a:xfrm>
          <a:prstGeom prst="rect">
            <a:avLst/>
          </a:prstGeom>
        </p:spPr>
      </p:pic>
      <p:sp>
        <p:nvSpPr>
          <p:cNvPr name="TextBox 13" id="13"/>
          <p:cNvSpPr txBox="true"/>
          <p:nvPr/>
        </p:nvSpPr>
        <p:spPr>
          <a:xfrm rot="0">
            <a:off x="11103442" y="7701436"/>
            <a:ext cx="5803124" cy="7016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800"/>
              </a:lnSpc>
            </a:pPr>
            <a:r>
              <a:rPr lang="en-US" sz="2000" u="sng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  <a:hlinkClick r:id="rId10" tooltip="https://elh.nhs.wales/guidelines/guidelines-pages/great-ormond-street-hospital-manual/"/>
              </a:rPr>
              <a:t>https://elh.nhs.wales/guidelines/guidelines-pages/great-ormond-street-hospital-manual/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39827">
            <a:off x="1501899" y="-2146397"/>
            <a:ext cx="14067848" cy="14067848"/>
          </a:xfrm>
          <a:custGeom>
            <a:avLst/>
            <a:gdLst/>
            <a:ahLst/>
            <a:cxnLst/>
            <a:rect r="r" b="b" t="t" l="l"/>
            <a:pathLst>
              <a:path h="14067848" w="14067848">
                <a:moveTo>
                  <a:pt x="0" y="0"/>
                </a:moveTo>
                <a:lnTo>
                  <a:pt x="14067849" y="0"/>
                </a:lnTo>
                <a:lnTo>
                  <a:pt x="14067849" y="14067849"/>
                </a:lnTo>
                <a:lnTo>
                  <a:pt x="0" y="1406784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4181933" y="7978715"/>
            <a:ext cx="1966374" cy="4017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32"/>
              </a:lnSpc>
            </a:pPr>
            <a:r>
              <a:rPr lang="en-US" sz="2309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Mewngofnodi</a:t>
            </a:r>
          </a:p>
        </p:txBody>
      </p:sp>
      <p:pic>
        <p:nvPicPr>
          <p:cNvPr name="Picture 4" id="4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 rot="0">
            <a:off x="7064527" y="7325561"/>
            <a:ext cx="2801316" cy="2801316"/>
          </a:xfrm>
          <a:prstGeom prst="rect">
            <a:avLst/>
          </a:prstGeom>
        </p:spPr>
      </p:pic>
      <p:sp>
        <p:nvSpPr>
          <p:cNvPr name="Freeform 5" id="5"/>
          <p:cNvSpPr/>
          <p:nvPr/>
        </p:nvSpPr>
        <p:spPr>
          <a:xfrm flipH="false" flipV="false" rot="0">
            <a:off x="3774357" y="3197027"/>
            <a:ext cx="4340296" cy="3237487"/>
          </a:xfrm>
          <a:custGeom>
            <a:avLst/>
            <a:gdLst/>
            <a:ahLst/>
            <a:cxnLst/>
            <a:rect r="r" b="b" t="t" l="l"/>
            <a:pathLst>
              <a:path h="3237487" w="4340296">
                <a:moveTo>
                  <a:pt x="0" y="0"/>
                </a:moveTo>
                <a:lnTo>
                  <a:pt x="4340296" y="0"/>
                </a:lnTo>
                <a:lnTo>
                  <a:pt x="4340296" y="3237487"/>
                </a:lnTo>
                <a:lnTo>
                  <a:pt x="0" y="323748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860021" y="4514685"/>
            <a:ext cx="2481934" cy="1119854"/>
            <a:chOff x="0" y="0"/>
            <a:chExt cx="1138765" cy="513813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138765" cy="513813"/>
            </a:xfrm>
            <a:custGeom>
              <a:avLst/>
              <a:gdLst/>
              <a:ahLst/>
              <a:cxnLst/>
              <a:rect r="r" b="b" t="t" l="l"/>
              <a:pathLst>
                <a:path h="513813" w="1138765">
                  <a:moveTo>
                    <a:pt x="1138765" y="256906"/>
                  </a:moveTo>
                  <a:lnTo>
                    <a:pt x="732365" y="0"/>
                  </a:lnTo>
                  <a:lnTo>
                    <a:pt x="732365" y="203200"/>
                  </a:lnTo>
                  <a:lnTo>
                    <a:pt x="0" y="203200"/>
                  </a:lnTo>
                  <a:lnTo>
                    <a:pt x="0" y="310613"/>
                  </a:lnTo>
                  <a:lnTo>
                    <a:pt x="732365" y="310613"/>
                  </a:lnTo>
                  <a:lnTo>
                    <a:pt x="732365" y="513813"/>
                  </a:lnTo>
                  <a:lnTo>
                    <a:pt x="1138765" y="256906"/>
                  </a:lnTo>
                  <a:close/>
                </a:path>
              </a:pathLst>
            </a:custGeom>
            <a:solidFill>
              <a:srgbClr val="325083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174625"/>
              <a:ext cx="1037165" cy="135988"/>
            </a:xfrm>
            <a:prstGeom prst="rect">
              <a:avLst/>
            </a:prstGeom>
          </p:spPr>
          <p:txBody>
            <a:bodyPr anchor="ctr" rtlCol="false" tIns="48876" lIns="48876" bIns="48876" rIns="48876"/>
            <a:lstStyle/>
            <a:p>
              <a:pPr algn="ctr">
                <a:lnSpc>
                  <a:spcPts val="1885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7414171" y="59756"/>
            <a:ext cx="2341969" cy="864169"/>
          </a:xfrm>
          <a:custGeom>
            <a:avLst/>
            <a:gdLst/>
            <a:ahLst/>
            <a:cxnLst/>
            <a:rect r="r" b="b" t="t" l="l"/>
            <a:pathLst>
              <a:path h="864169" w="2341969">
                <a:moveTo>
                  <a:pt x="0" y="0"/>
                </a:moveTo>
                <a:lnTo>
                  <a:pt x="2341970" y="0"/>
                </a:lnTo>
                <a:lnTo>
                  <a:pt x="2341970" y="864169"/>
                </a:lnTo>
                <a:lnTo>
                  <a:pt x="0" y="86416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9534334" y="3197027"/>
            <a:ext cx="4232391" cy="3582866"/>
          </a:xfrm>
          <a:custGeom>
            <a:avLst/>
            <a:gdLst/>
            <a:ahLst/>
            <a:cxnLst/>
            <a:rect r="r" b="b" t="t" l="l"/>
            <a:pathLst>
              <a:path h="3582866" w="4232391">
                <a:moveTo>
                  <a:pt x="0" y="0"/>
                </a:moveTo>
                <a:lnTo>
                  <a:pt x="4232391" y="0"/>
                </a:lnTo>
                <a:lnTo>
                  <a:pt x="4232391" y="3582865"/>
                </a:lnTo>
                <a:lnTo>
                  <a:pt x="0" y="358286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0674897" y="8549130"/>
            <a:ext cx="1791016" cy="7091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885"/>
              </a:lnSpc>
              <a:spcBef>
                <a:spcPct val="0"/>
              </a:spcBef>
            </a:pPr>
            <a:r>
              <a:rPr lang="en-US" sz="1346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Sign in with “OpenAthens” to get access to resources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665741" y="7978715"/>
            <a:ext cx="1088859" cy="4017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32"/>
              </a:lnSpc>
            </a:pPr>
            <a:r>
              <a:rPr lang="en-US" sz="2309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Sign In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181933" y="8549130"/>
            <a:ext cx="2082696" cy="7091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885"/>
              </a:lnSpc>
              <a:spcBef>
                <a:spcPct val="0"/>
              </a:spcBef>
            </a:pPr>
            <a:r>
              <a:rPr lang="en-US" sz="1346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Mewngofnodwch gyda "OpenAthens" i ddatgloi mynediad i adnoddau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9189342" y="971550"/>
            <a:ext cx="4701700" cy="20455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800"/>
              </a:lnSpc>
            </a:pPr>
            <a:r>
              <a:rPr lang="en-US" sz="2000" b="true">
                <a:solidFill>
                  <a:srgbClr val="000000"/>
                </a:solidFill>
                <a:latin typeface="Rubik Bold"/>
                <a:ea typeface="Rubik Bold"/>
                <a:cs typeface="Rubik Bold"/>
                <a:sym typeface="Rubik Bold"/>
              </a:rPr>
              <a:t>Do you have an NHS Wales email address? </a:t>
            </a:r>
          </a:p>
          <a:p>
            <a:pPr algn="l">
              <a:lnSpc>
                <a:spcPts val="2697"/>
              </a:lnSpc>
            </a:pPr>
            <a:r>
              <a:rPr lang="en-US" sz="1927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If the answer is yes, you have everything you need to instantly access NHS Wales e-Library resources. </a:t>
            </a:r>
          </a:p>
          <a:p>
            <a:pPr algn="l">
              <a:lnSpc>
                <a:spcPts val="2697"/>
              </a:lnSpc>
              <a:spcBef>
                <a:spcPct val="0"/>
              </a:spcBef>
            </a:pPr>
          </a:p>
        </p:txBody>
      </p:sp>
      <p:sp>
        <p:nvSpPr>
          <p:cNvPr name="TextBox 15" id="15"/>
          <p:cNvSpPr txBox="true"/>
          <p:nvPr/>
        </p:nvSpPr>
        <p:spPr>
          <a:xfrm rot="0">
            <a:off x="3774357" y="971550"/>
            <a:ext cx="4353891" cy="21207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800"/>
              </a:lnSpc>
            </a:pPr>
            <a:r>
              <a:rPr lang="en-US" sz="2000" b="true">
                <a:solidFill>
                  <a:srgbClr val="000000"/>
                </a:solidFill>
                <a:latin typeface="Rubik Bold"/>
                <a:ea typeface="Rubik Bold"/>
                <a:cs typeface="Rubik Bold"/>
                <a:sym typeface="Rubik Bold"/>
              </a:rPr>
              <a:t>Oes gennych chi gyfeiriad e-bost GIG Cymru?</a:t>
            </a:r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Os mai ‘ydw’ yw’r ateb, mae gennych bopeth sydd ei angen arnoch i gael mynediad ar unwaith at adnoddau e-Lyfrgell GIG Cymru. 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5165120" y="6846567"/>
            <a:ext cx="6643827" cy="2647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55"/>
              </a:lnSpc>
            </a:pPr>
            <a:r>
              <a:rPr lang="en-US" sz="1539" u="sng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  <a:hlinkClick r:id="rId8" tooltip="https://elh.nhs.wales/sign-in/nhs-wales-users/registration-process/"/>
              </a:rPr>
              <a:t>https://elh.nhs.wales/sign-in/nhs-wales-users/registration-process/</a:t>
            </a:r>
          </a:p>
        </p:txBody>
      </p:sp>
      <p:sp>
        <p:nvSpPr>
          <p:cNvPr name="Freeform 17" id="17"/>
          <p:cNvSpPr/>
          <p:nvPr/>
        </p:nvSpPr>
        <p:spPr>
          <a:xfrm flipH="false" flipV="false" rot="0">
            <a:off x="14103774" y="3558164"/>
            <a:ext cx="4184226" cy="1329363"/>
          </a:xfrm>
          <a:custGeom>
            <a:avLst/>
            <a:gdLst/>
            <a:ahLst/>
            <a:cxnLst/>
            <a:rect r="r" b="b" t="t" l="l"/>
            <a:pathLst>
              <a:path h="1329363" w="4184226">
                <a:moveTo>
                  <a:pt x="0" y="0"/>
                </a:moveTo>
                <a:lnTo>
                  <a:pt x="4184226" y="0"/>
                </a:lnTo>
                <a:lnTo>
                  <a:pt x="4184226" y="1329364"/>
                </a:lnTo>
                <a:lnTo>
                  <a:pt x="0" y="132936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-750553" y="-2122489"/>
            <a:ext cx="3306752" cy="3306752"/>
          </a:xfrm>
          <a:custGeom>
            <a:avLst/>
            <a:gdLst/>
            <a:ahLst/>
            <a:cxnLst/>
            <a:rect r="r" b="b" t="t" l="l"/>
            <a:pathLst>
              <a:path h="3306752" w="3306752">
                <a:moveTo>
                  <a:pt x="0" y="0"/>
                </a:moveTo>
                <a:lnTo>
                  <a:pt x="3306751" y="0"/>
                </a:lnTo>
                <a:lnTo>
                  <a:pt x="3306751" y="3306752"/>
                </a:lnTo>
                <a:lnTo>
                  <a:pt x="0" y="330675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5605924" y="-2278052"/>
            <a:ext cx="3306752" cy="3306752"/>
          </a:xfrm>
          <a:custGeom>
            <a:avLst/>
            <a:gdLst/>
            <a:ahLst/>
            <a:cxnLst/>
            <a:rect r="r" b="b" t="t" l="l"/>
            <a:pathLst>
              <a:path h="3306752" w="3306752">
                <a:moveTo>
                  <a:pt x="0" y="0"/>
                </a:moveTo>
                <a:lnTo>
                  <a:pt x="3306752" y="0"/>
                </a:lnTo>
                <a:lnTo>
                  <a:pt x="3306752" y="3306752"/>
                </a:lnTo>
                <a:lnTo>
                  <a:pt x="0" y="330675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-624676" y="9889205"/>
            <a:ext cx="3306752" cy="3306752"/>
          </a:xfrm>
          <a:custGeom>
            <a:avLst/>
            <a:gdLst/>
            <a:ahLst/>
            <a:cxnLst/>
            <a:rect r="r" b="b" t="t" l="l"/>
            <a:pathLst>
              <a:path h="3306752" w="3306752">
                <a:moveTo>
                  <a:pt x="0" y="0"/>
                </a:moveTo>
                <a:lnTo>
                  <a:pt x="3306752" y="0"/>
                </a:lnTo>
                <a:lnTo>
                  <a:pt x="3306752" y="3306751"/>
                </a:lnTo>
                <a:lnTo>
                  <a:pt x="0" y="330675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16474158" y="9087899"/>
            <a:ext cx="3306752" cy="3306752"/>
          </a:xfrm>
          <a:custGeom>
            <a:avLst/>
            <a:gdLst/>
            <a:ahLst/>
            <a:cxnLst/>
            <a:rect r="r" b="b" t="t" l="l"/>
            <a:pathLst>
              <a:path h="3306752" w="3306752">
                <a:moveTo>
                  <a:pt x="0" y="0"/>
                </a:moveTo>
                <a:lnTo>
                  <a:pt x="3306752" y="0"/>
                </a:lnTo>
                <a:lnTo>
                  <a:pt x="3306752" y="3306752"/>
                </a:lnTo>
                <a:lnTo>
                  <a:pt x="0" y="330675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-2133242" y="4071434"/>
            <a:ext cx="3306752" cy="3306752"/>
          </a:xfrm>
          <a:custGeom>
            <a:avLst/>
            <a:gdLst/>
            <a:ahLst/>
            <a:cxnLst/>
            <a:rect r="r" b="b" t="t" l="l"/>
            <a:pathLst>
              <a:path h="3306752" w="3306752">
                <a:moveTo>
                  <a:pt x="0" y="0"/>
                </a:moveTo>
                <a:lnTo>
                  <a:pt x="3306752" y="0"/>
                </a:lnTo>
                <a:lnTo>
                  <a:pt x="3306752" y="3306752"/>
                </a:lnTo>
                <a:lnTo>
                  <a:pt x="0" y="330675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DAGzCYliVTc</dc:identifier>
  <dcterms:modified xsi:type="dcterms:W3CDTF">2011-08-01T06:04:30Z</dcterms:modified>
  <cp:revision>1</cp:revision>
  <dc:title>2025 Royal marsden Manual Online</dc:title>
</cp:coreProperties>
</file>